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0" r:id="rId2"/>
    <p:sldId id="271" r:id="rId3"/>
    <p:sldId id="274" r:id="rId4"/>
    <p:sldId id="276" r:id="rId5"/>
    <p:sldId id="256" r:id="rId6"/>
    <p:sldId id="261" r:id="rId7"/>
    <p:sldId id="260" r:id="rId8"/>
    <p:sldId id="258" r:id="rId9"/>
    <p:sldId id="259" r:id="rId10"/>
    <p:sldId id="266" r:id="rId11"/>
    <p:sldId id="289" r:id="rId12"/>
    <p:sldId id="290" r:id="rId13"/>
    <p:sldId id="291" r:id="rId14"/>
    <p:sldId id="292" r:id="rId15"/>
    <p:sldId id="280" r:id="rId16"/>
    <p:sldId id="263" r:id="rId17"/>
    <p:sldId id="264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8" r:id="rId27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noriega\AppData\Local\Microsoft\Windows\Temporary%20Internet%20Files\Content.Outlook\6KNIC8MD\Ranking%20ANU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noriega\AppData\Local\Microsoft\Windows\Temporary%20Internet%20Files\Content.Outlook\6KNIC8MD\Ranking%20ANU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PE"/>
  <c:style val="4"/>
  <c:chart>
    <c:title>
      <c:tx>
        <c:rich>
          <a:bodyPr/>
          <a:lstStyle/>
          <a:p>
            <a:pPr>
              <a:defRPr/>
            </a:pPr>
            <a:r>
              <a:rPr lang="en-US"/>
              <a:t>Evolución	</a:t>
            </a:r>
            <a:r>
              <a:rPr lang="en-US" baseline="0"/>
              <a:t> - </a:t>
            </a:r>
            <a:r>
              <a:rPr lang="en-US"/>
              <a:t>US$</a:t>
            </a:r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'Evolución Exp. Aceitunas'!$C$4</c:f>
              <c:strCache>
                <c:ptCount val="1"/>
                <c:pt idx="0">
                  <c:v>EXP AÑO US$</c:v>
                </c:pt>
              </c:strCache>
            </c:strRef>
          </c:tx>
          <c:cat>
            <c:numRef>
              <c:f>'Evolución Exp. Aceitunas'!$B$5:$B$22</c:f>
              <c:numCache>
                <c:formatCode>General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numCache>
            </c:numRef>
          </c:cat>
          <c:val>
            <c:numRef>
              <c:f>'Evolución Exp. Aceitunas'!$C$5:$C$22</c:f>
              <c:numCache>
                <c:formatCode>#,##0.00</c:formatCode>
                <c:ptCount val="18"/>
                <c:pt idx="0">
                  <c:v>3336949.7399999998</c:v>
                </c:pt>
                <c:pt idx="1">
                  <c:v>5622971.5900000008</c:v>
                </c:pt>
                <c:pt idx="2">
                  <c:v>7226271.7700000014</c:v>
                </c:pt>
                <c:pt idx="3">
                  <c:v>5603789.4800000014</c:v>
                </c:pt>
                <c:pt idx="4">
                  <c:v>3604989.18</c:v>
                </c:pt>
                <c:pt idx="5">
                  <c:v>8773939.0599999931</c:v>
                </c:pt>
                <c:pt idx="6">
                  <c:v>6211019.21</c:v>
                </c:pt>
                <c:pt idx="7">
                  <c:v>5930003.4500000002</c:v>
                </c:pt>
                <c:pt idx="8">
                  <c:v>7809442.5000000019</c:v>
                </c:pt>
                <c:pt idx="9">
                  <c:v>11345951.010000004</c:v>
                </c:pt>
                <c:pt idx="10">
                  <c:v>15243531.850000007</c:v>
                </c:pt>
                <c:pt idx="11">
                  <c:v>14794828.490000006</c:v>
                </c:pt>
                <c:pt idx="12">
                  <c:v>18390577.900000002</c:v>
                </c:pt>
                <c:pt idx="13">
                  <c:v>26570204.649999999</c:v>
                </c:pt>
                <c:pt idx="14">
                  <c:v>22937890.410000008</c:v>
                </c:pt>
                <c:pt idx="15">
                  <c:v>36817379.350000001</c:v>
                </c:pt>
                <c:pt idx="16">
                  <c:v>27722686.720000006</c:v>
                </c:pt>
                <c:pt idx="17">
                  <c:v>28508310</c:v>
                </c:pt>
              </c:numCache>
            </c:numRef>
          </c:val>
        </c:ser>
        <c:marker val="1"/>
        <c:axId val="68466560"/>
        <c:axId val="68468096"/>
      </c:lineChart>
      <c:catAx>
        <c:axId val="68466560"/>
        <c:scaling>
          <c:orientation val="minMax"/>
        </c:scaling>
        <c:axPos val="b"/>
        <c:numFmt formatCode="General" sourceLinked="1"/>
        <c:majorTickMark val="none"/>
        <c:tickLblPos val="nextTo"/>
        <c:crossAx val="68468096"/>
        <c:crosses val="autoZero"/>
        <c:auto val="1"/>
        <c:lblAlgn val="ctr"/>
        <c:lblOffset val="100"/>
      </c:catAx>
      <c:valAx>
        <c:axId val="68468096"/>
        <c:scaling>
          <c:orientation val="minMax"/>
        </c:scaling>
        <c:axPos val="l"/>
        <c:majorGridlines/>
        <c:numFmt formatCode="#,##0.00" sourceLinked="1"/>
        <c:majorTickMark val="none"/>
        <c:tickLblPos val="nextTo"/>
        <c:crossAx val="68466560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PE"/>
  <c:chart>
    <c:title>
      <c:tx>
        <c:rich>
          <a:bodyPr/>
          <a:lstStyle/>
          <a:p>
            <a:pPr>
              <a:defRPr/>
            </a:pPr>
            <a:r>
              <a:rPr lang="es-MX"/>
              <a:t>Evolución - KGS</a:t>
            </a:r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'Evolución Exp. Aceitunas'!$D$4</c:f>
              <c:strCache>
                <c:ptCount val="1"/>
                <c:pt idx="0">
                  <c:v>EXP KGS AÑO</c:v>
                </c:pt>
              </c:strCache>
            </c:strRef>
          </c:tx>
          <c:cat>
            <c:numRef>
              <c:f>'Evolución Exp. Aceitunas'!$B$5:$B$22</c:f>
              <c:numCache>
                <c:formatCode>General</c:formatCod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numCache>
            </c:numRef>
          </c:cat>
          <c:val>
            <c:numRef>
              <c:f>'Evolución Exp. Aceitunas'!$D$5:$D$22</c:f>
              <c:numCache>
                <c:formatCode>#,##0.00</c:formatCode>
                <c:ptCount val="18"/>
                <c:pt idx="0">
                  <c:v>1675018.7479999999</c:v>
                </c:pt>
                <c:pt idx="1">
                  <c:v>3010304.5839999993</c:v>
                </c:pt>
                <c:pt idx="2">
                  <c:v>5016840.852</c:v>
                </c:pt>
                <c:pt idx="3">
                  <c:v>2865436.6949999998</c:v>
                </c:pt>
                <c:pt idx="4">
                  <c:v>1410795.048</c:v>
                </c:pt>
                <c:pt idx="5">
                  <c:v>8271426.6920000007</c:v>
                </c:pt>
                <c:pt idx="6">
                  <c:v>6708581.3960000006</c:v>
                </c:pt>
                <c:pt idx="7">
                  <c:v>6678063.3989999993</c:v>
                </c:pt>
                <c:pt idx="8">
                  <c:v>8909665.1859999988</c:v>
                </c:pt>
                <c:pt idx="9">
                  <c:v>10044169.881000007</c:v>
                </c:pt>
                <c:pt idx="10">
                  <c:v>12879876.789999992</c:v>
                </c:pt>
                <c:pt idx="11">
                  <c:v>12238343.028000003</c:v>
                </c:pt>
                <c:pt idx="12">
                  <c:v>12689641.021999994</c:v>
                </c:pt>
                <c:pt idx="13">
                  <c:v>18812636.649999999</c:v>
                </c:pt>
                <c:pt idx="14">
                  <c:v>16576627.75</c:v>
                </c:pt>
                <c:pt idx="15">
                  <c:v>24086368.140000001</c:v>
                </c:pt>
                <c:pt idx="16">
                  <c:v>19270308.879999999</c:v>
                </c:pt>
                <c:pt idx="17">
                  <c:v>23276550</c:v>
                </c:pt>
              </c:numCache>
            </c:numRef>
          </c:val>
        </c:ser>
        <c:marker val="1"/>
        <c:axId val="73862144"/>
        <c:axId val="73888512"/>
      </c:lineChart>
      <c:catAx>
        <c:axId val="73862144"/>
        <c:scaling>
          <c:orientation val="minMax"/>
        </c:scaling>
        <c:axPos val="b"/>
        <c:numFmt formatCode="General" sourceLinked="1"/>
        <c:majorTickMark val="none"/>
        <c:tickLblPos val="nextTo"/>
        <c:crossAx val="73888512"/>
        <c:crosses val="autoZero"/>
        <c:auto val="1"/>
        <c:lblAlgn val="ctr"/>
        <c:lblOffset val="100"/>
      </c:catAx>
      <c:valAx>
        <c:axId val="73888512"/>
        <c:scaling>
          <c:orientation val="minMax"/>
        </c:scaling>
        <c:axPos val="l"/>
        <c:majorGridlines/>
        <c:numFmt formatCode="#,##0.00" sourceLinked="1"/>
        <c:majorTickMark val="none"/>
        <c:tickLblPos val="nextTo"/>
        <c:spPr>
          <a:ln w="9525">
            <a:noFill/>
          </a:ln>
        </c:spPr>
        <c:crossAx val="73862144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1A8E-AE3F-4898-9B39-205BCD918A6A}" type="datetimeFigureOut">
              <a:rPr lang="es-PE" smtClean="0"/>
              <a:pPr/>
              <a:t>11/12/2013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5353-2A99-4C13-B711-5CD2B6D06BA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1A8E-AE3F-4898-9B39-205BCD918A6A}" type="datetimeFigureOut">
              <a:rPr lang="es-PE" smtClean="0"/>
              <a:pPr/>
              <a:t>11/12/2013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5353-2A99-4C13-B711-5CD2B6D06BA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1A8E-AE3F-4898-9B39-205BCD918A6A}" type="datetimeFigureOut">
              <a:rPr lang="es-PE" smtClean="0"/>
              <a:pPr/>
              <a:t>11/12/2013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5353-2A99-4C13-B711-5CD2B6D06BA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A14553-7E76-4F74-B282-1C2868291CF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1A8E-AE3F-4898-9B39-205BCD918A6A}" type="datetimeFigureOut">
              <a:rPr lang="es-PE" smtClean="0"/>
              <a:pPr/>
              <a:t>11/12/2013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5353-2A99-4C13-B711-5CD2B6D06BA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1A8E-AE3F-4898-9B39-205BCD918A6A}" type="datetimeFigureOut">
              <a:rPr lang="es-PE" smtClean="0"/>
              <a:pPr/>
              <a:t>11/12/2013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5353-2A99-4C13-B711-5CD2B6D06BA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1A8E-AE3F-4898-9B39-205BCD918A6A}" type="datetimeFigureOut">
              <a:rPr lang="es-PE" smtClean="0"/>
              <a:pPr/>
              <a:t>11/12/2013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5353-2A99-4C13-B711-5CD2B6D06BA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1A8E-AE3F-4898-9B39-205BCD918A6A}" type="datetimeFigureOut">
              <a:rPr lang="es-PE" smtClean="0"/>
              <a:pPr/>
              <a:t>11/12/2013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5353-2A99-4C13-B711-5CD2B6D06BA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1A8E-AE3F-4898-9B39-205BCD918A6A}" type="datetimeFigureOut">
              <a:rPr lang="es-PE" smtClean="0"/>
              <a:pPr/>
              <a:t>11/12/2013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5353-2A99-4C13-B711-5CD2B6D06BA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1A8E-AE3F-4898-9B39-205BCD918A6A}" type="datetimeFigureOut">
              <a:rPr lang="es-PE" smtClean="0"/>
              <a:pPr/>
              <a:t>11/12/2013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5353-2A99-4C13-B711-5CD2B6D06BA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1A8E-AE3F-4898-9B39-205BCD918A6A}" type="datetimeFigureOut">
              <a:rPr lang="es-PE" smtClean="0"/>
              <a:pPr/>
              <a:t>11/12/2013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5353-2A99-4C13-B711-5CD2B6D06BAC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1A8E-AE3F-4898-9B39-205BCD918A6A}" type="datetimeFigureOut">
              <a:rPr lang="es-PE" smtClean="0"/>
              <a:pPr/>
              <a:t>11/12/2013</a:t>
            </a:fld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7C5353-2A99-4C13-B711-5CD2B6D06BAC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47C5353-2A99-4C13-B711-5CD2B6D06BAC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C221A8E-AE3F-4898-9B39-205BCD918A6A}" type="datetimeFigureOut">
              <a:rPr lang="es-PE" smtClean="0"/>
              <a:pPr/>
              <a:t>11/12/2013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543800" cy="2736304"/>
          </a:xfrm>
        </p:spPr>
        <p:txBody>
          <a:bodyPr/>
          <a:lstStyle/>
          <a:p>
            <a:pPr algn="ctr"/>
            <a:r>
              <a:rPr lang="es-ES" sz="8800" dirty="0" smtClean="0"/>
              <a:t/>
            </a:r>
            <a:br>
              <a:rPr lang="es-ES" sz="8800" dirty="0" smtClean="0"/>
            </a:br>
            <a:r>
              <a:rPr lang="es-ES" sz="8800" dirty="0" smtClean="0"/>
              <a:t/>
            </a:r>
            <a:br>
              <a:rPr lang="es-ES" sz="8800" dirty="0" smtClean="0"/>
            </a:br>
            <a:r>
              <a:rPr lang="es-ES" sz="8800" dirty="0" smtClean="0"/>
              <a:t/>
            </a:r>
            <a:br>
              <a:rPr lang="es-ES" sz="8800" dirty="0" smtClean="0"/>
            </a:br>
            <a:r>
              <a:rPr lang="es-ES" sz="8800" dirty="0" smtClean="0"/>
              <a:t/>
            </a:r>
            <a:br>
              <a:rPr lang="es-ES" sz="8800" dirty="0" smtClean="0"/>
            </a:br>
            <a:r>
              <a:rPr lang="es-ES" sz="8800" dirty="0" smtClean="0"/>
              <a:t/>
            </a:r>
            <a:br>
              <a:rPr lang="es-ES" sz="8800" dirty="0" smtClean="0"/>
            </a:br>
            <a:r>
              <a:rPr lang="es-ES" sz="8800" dirty="0" smtClean="0"/>
              <a:t/>
            </a:r>
            <a:br>
              <a:rPr lang="es-ES" sz="8800" dirty="0" smtClean="0"/>
            </a:br>
            <a:r>
              <a:rPr lang="es-ES" sz="8800" dirty="0" smtClean="0"/>
              <a:t/>
            </a:r>
            <a:br>
              <a:rPr lang="es-ES" sz="8800" dirty="0" smtClean="0"/>
            </a:br>
            <a:r>
              <a:rPr lang="es-ES" sz="8800" dirty="0" smtClean="0"/>
              <a:t>Agricultura en el Perú: un caso de éxito</a:t>
            </a:r>
            <a:endParaRPr lang="es-PE" sz="8800" dirty="0"/>
          </a:p>
        </p:txBody>
      </p:sp>
    </p:spTree>
    <p:extLst>
      <p:ext uri="{BB962C8B-B14F-4D97-AF65-F5344CB8AC3E}">
        <p14:creationId xmlns="" xmlns:p14="http://schemas.microsoft.com/office/powerpoint/2010/main" val="8824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332656"/>
            <a:ext cx="6555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3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Agricultura en la actualidad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58398" y="980728"/>
            <a:ext cx="7802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Durante la última década, el desenvolvimiento del agro ha tenido </a:t>
            </a:r>
            <a:r>
              <a:rPr lang="es-ES" dirty="0" smtClean="0"/>
              <a:t>una tendencia creciente en los productos de </a:t>
            </a:r>
            <a:r>
              <a:rPr lang="es-ES" dirty="0" smtClean="0"/>
              <a:t>agro exportación, </a:t>
            </a:r>
            <a:r>
              <a:rPr lang="es-ES" dirty="0" smtClean="0"/>
              <a:t>mas no los tradicionales. Hay </a:t>
            </a:r>
            <a:r>
              <a:rPr lang="es-ES" dirty="0" smtClean="0"/>
              <a:t>potencial todavía </a:t>
            </a:r>
            <a:r>
              <a:rPr lang="es-ES" dirty="0" smtClean="0"/>
              <a:t>en estos productos tipo </a:t>
            </a:r>
            <a:r>
              <a:rPr lang="es-ES" dirty="0" err="1" smtClean="0"/>
              <a:t>comodities</a:t>
            </a:r>
            <a:r>
              <a:rPr lang="es-ES" dirty="0" smtClean="0"/>
              <a:t>. </a:t>
            </a:r>
            <a:endParaRPr lang="es-E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156" y="3284984"/>
            <a:ext cx="389251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475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r>
              <a:rPr lang="es-PE" dirty="0" smtClean="0"/>
              <a:t>Exportaciones</a:t>
            </a:r>
            <a:endParaRPr lang="es-PE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7848872" cy="1532727"/>
          </a:xfr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s-ES" sz="1800" dirty="0" smtClean="0"/>
              <a:t>Las exportaciones agregadas del sector agrícola alcanzaron un monto de US$ 3,980 millones en 2012.</a:t>
            </a:r>
          </a:p>
          <a:p>
            <a:pPr marL="285750" indent="-285750"/>
            <a:r>
              <a:rPr lang="es-ES" sz="1800" dirty="0" smtClean="0"/>
              <a:t>De esta manera, las exportaciones de este sector representaron un crecimiento de 543.3% con respecto al valor registrado en 2002 (US$ 733 millones), y fueron 15 veces más que en 1993 (US$ 261 millones).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39740"/>
            <a:ext cx="454240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33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r>
              <a:rPr lang="es-PE" dirty="0" smtClean="0"/>
              <a:t>Exportaciones</a:t>
            </a:r>
            <a:endParaRPr lang="es-PE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7992888" cy="923330"/>
          </a:xfr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s-ES" sz="1800" dirty="0" smtClean="0"/>
              <a:t>La participación de las exportaciones agregadas del sector agrícola en las exportaciones totales ha oscilado entre 6.7% y 9.5% en la última década. En el 2012, la participación fue 8.7%.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507937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13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r>
              <a:rPr lang="es-ES" sz="4000" dirty="0" smtClean="0"/>
              <a:t>Exportaciones agrícolas vs. pesqueras</a:t>
            </a:r>
            <a:endParaRPr lang="es-PE" sz="4000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7992888" cy="2474524"/>
          </a:xfr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s-ES" sz="1800" dirty="0" smtClean="0"/>
              <a:t>Las exportaciones totales del sector agrícola crecieron a una tasa promedio anual del 18.4% entre 2002 y 2012.</a:t>
            </a:r>
          </a:p>
          <a:p>
            <a:pPr marL="285750" indent="-285750"/>
            <a:r>
              <a:rPr lang="es-ES" sz="1800" dirty="0" smtClean="0"/>
              <a:t>Las exportaciones del sector pesquero registraron un monto de US$ 3,330 millones en 2012, lo que significó un crecimiento promedio anual de 12.1% en la última década. Desde el 2006 éstas son superadas por las exportaciones agrícolas.</a:t>
            </a:r>
          </a:p>
          <a:p>
            <a:pPr marL="285750" indent="-285750"/>
            <a:endParaRPr lang="es-ES" sz="1800" dirty="0" smtClean="0"/>
          </a:p>
          <a:p>
            <a:pPr marL="285750" indent="-285750"/>
            <a:endParaRPr lang="es-E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6851" y="3257600"/>
            <a:ext cx="515136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99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r>
              <a:rPr lang="es-ES" sz="4000" dirty="0" smtClean="0"/>
              <a:t>Exportaciones agrícolas vs. textiles</a:t>
            </a:r>
            <a:endParaRPr lang="es-PE" sz="4000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7992888" cy="1920526"/>
          </a:xfr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s-ES" sz="1800" dirty="0" smtClean="0"/>
              <a:t>Asimismo, las exportaciones del sector textil registraron un monto de US$ 2,179 millones en 2012, lo que significó un crecimiento promedio anual de 13.3% en los últimos tres años, mientras que sector agrícola creció en 18.8%.</a:t>
            </a:r>
          </a:p>
          <a:p>
            <a:pPr marL="285750" indent="-285750"/>
            <a:endParaRPr lang="es-ES" sz="1800" dirty="0" smtClean="0"/>
          </a:p>
          <a:p>
            <a:pPr marL="285750" indent="-285750"/>
            <a:endParaRPr lang="es-ES" sz="1800" dirty="0" smtClean="0"/>
          </a:p>
          <a:p>
            <a:pPr marL="285750" indent="-285750"/>
            <a:endParaRPr lang="es-ES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42463"/>
            <a:ext cx="5976664" cy="429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3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8300" y="260648"/>
            <a:ext cx="7620000" cy="1143000"/>
          </a:xfrm>
        </p:spPr>
        <p:txBody>
          <a:bodyPr>
            <a:noAutofit/>
          </a:bodyPr>
          <a:lstStyle/>
          <a:p>
            <a:r>
              <a:rPr lang="es-PE" sz="3600" dirty="0" smtClean="0"/>
              <a:t>Impacto social de la agroindustria moderna</a:t>
            </a:r>
            <a:endParaRPr lang="es-PE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8300" y="1556792"/>
            <a:ext cx="4408676" cy="4320479"/>
          </a:xfrm>
        </p:spPr>
        <p:txBody>
          <a:bodyPr>
            <a:noAutofit/>
          </a:bodyPr>
          <a:lstStyle/>
          <a:p>
            <a:r>
              <a:rPr lang="es-PE" sz="1800" dirty="0" smtClean="0"/>
              <a:t>Genera trabajo a mano de obra no calificada.</a:t>
            </a:r>
          </a:p>
          <a:p>
            <a:r>
              <a:rPr lang="es-ES" sz="1800" dirty="0" smtClean="0"/>
              <a:t>Efecto descentralizador.</a:t>
            </a:r>
            <a:endParaRPr lang="es-PE" sz="1800" dirty="0" smtClean="0"/>
          </a:p>
          <a:p>
            <a:r>
              <a:rPr lang="es-PE" sz="1800" dirty="0"/>
              <a:t>I</a:t>
            </a:r>
            <a:r>
              <a:rPr lang="es-PE" sz="1800" dirty="0" smtClean="0"/>
              <a:t>mpacto ambiental positivo.</a:t>
            </a:r>
          </a:p>
          <a:p>
            <a:r>
              <a:rPr lang="es-PE" sz="1800" dirty="0"/>
              <a:t>T</a:t>
            </a:r>
            <a:r>
              <a:rPr lang="es-PE" sz="1800" dirty="0" smtClean="0"/>
              <a:t>rae divisas vía exportación.</a:t>
            </a:r>
          </a:p>
          <a:p>
            <a:r>
              <a:rPr lang="es-PE" sz="1800" dirty="0"/>
              <a:t>R</a:t>
            </a:r>
            <a:r>
              <a:rPr lang="es-PE" sz="1800" dirty="0" smtClean="0"/>
              <a:t>evalúa el valor de la tierra</a:t>
            </a:r>
          </a:p>
          <a:p>
            <a:r>
              <a:rPr lang="es-PE" sz="1800" dirty="0" smtClean="0"/>
              <a:t>Atrae inversión local y extranjera.</a:t>
            </a:r>
          </a:p>
          <a:p>
            <a:r>
              <a:rPr lang="es-PE" sz="1800" dirty="0"/>
              <a:t>G</a:t>
            </a:r>
            <a:r>
              <a:rPr lang="es-PE" sz="1800" dirty="0" smtClean="0"/>
              <a:t>enera servicios donde se instala (comercio, educación, salud, conectividad).</a:t>
            </a:r>
          </a:p>
          <a:p>
            <a:r>
              <a:rPr lang="es-PE" sz="1800" dirty="0"/>
              <a:t>I</a:t>
            </a:r>
            <a:r>
              <a:rPr lang="es-PE" sz="1800" dirty="0" smtClean="0"/>
              <a:t>mpacto tecnológico positivo replicable en la agricultura tradicional (maquinaria, riego, genética, etc.) </a:t>
            </a:r>
          </a:p>
          <a:p>
            <a:r>
              <a:rPr lang="es-PE" sz="1800" dirty="0" smtClean="0"/>
              <a:t>Investigación y desarrollo.</a:t>
            </a:r>
            <a:endParaRPr lang="es-PE" sz="1800" dirty="0"/>
          </a:p>
        </p:txBody>
      </p:sp>
      <p:grpSp>
        <p:nvGrpSpPr>
          <p:cNvPr id="4" name="5 Grupo"/>
          <p:cNvGrpSpPr>
            <a:grpSpLocks noChangeAspect="1"/>
          </p:cNvGrpSpPr>
          <p:nvPr/>
        </p:nvGrpSpPr>
        <p:grpSpPr>
          <a:xfrm>
            <a:off x="4832241" y="1907038"/>
            <a:ext cx="3515348" cy="3156498"/>
            <a:chOff x="4161414" y="1352621"/>
            <a:chExt cx="4638071" cy="4164612"/>
          </a:xfrm>
        </p:grpSpPr>
        <p:pic>
          <p:nvPicPr>
            <p:cNvPr id="2060" name="Picture 12" descr="http://www.colombiatrade.com.co/sites/default/files/agroindustria_0.jpg?136690456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3707020"/>
              <a:ext cx="2715317" cy="18102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3 Grupo"/>
            <p:cNvGrpSpPr/>
            <p:nvPr/>
          </p:nvGrpSpPr>
          <p:grpSpPr>
            <a:xfrm>
              <a:off x="4161414" y="1352621"/>
              <a:ext cx="4638070" cy="4164612"/>
              <a:chOff x="4757868" y="1858586"/>
              <a:chExt cx="3980893" cy="3655502"/>
            </a:xfrm>
          </p:grpSpPr>
          <p:pic>
            <p:nvPicPr>
              <p:cNvPr id="2052" name="Picture 4" descr="http://www.zamorano.edu/wp-content/uploads/2012/01/1015797653_B9XZw-X3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7868" y="3925169"/>
                <a:ext cx="2268365" cy="1588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6" name="Picture 8" descr="http://laverdad.com.mx/images/galerias/eb0_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7868" y="1858586"/>
                <a:ext cx="3980893" cy="20665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 descr="https://lh6.googleusercontent.com/-j3IoQ6Hz5t4/TXv_O0iDvAI/AAAAAAAACw8/pp4pstT2-Fs/s1600/agroindustria-baja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9676" y="3925170"/>
                <a:ext cx="1312181" cy="1588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" name="AutoShape 10" descr="http://www.colombiatrade.com.co/sites/default/files/agroindustria_0.jpg?136690456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="" xmlns:p14="http://schemas.microsoft.com/office/powerpoint/2010/main" val="32620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332656"/>
            <a:ext cx="6555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3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Ventajas de la Agroindustria peruana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46076" y="1124744"/>
            <a:ext cx="7326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El Perú posee 84 </a:t>
            </a:r>
            <a:r>
              <a:rPr lang="es-PE" dirty="0"/>
              <a:t>microclimas de los 103 que hay en el </a:t>
            </a:r>
            <a:r>
              <a:rPr lang="es-PE" dirty="0" smtClean="0"/>
              <a:t>mundo, y el 92% de los microclimas relacionados con la agricultura.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 </a:t>
            </a:r>
            <a:r>
              <a:rPr lang="es-ES" dirty="0" smtClean="0"/>
              <a:t>través </a:t>
            </a:r>
            <a:r>
              <a:rPr lang="es-ES" dirty="0" smtClean="0"/>
              <a:t>de su diversidad </a:t>
            </a:r>
            <a:r>
              <a:rPr lang="es-ES" dirty="0" smtClean="0"/>
              <a:t>climática </a:t>
            </a:r>
            <a:r>
              <a:rPr lang="es-ES" dirty="0" smtClean="0"/>
              <a:t>aprovechamos ventanas comerciales.</a:t>
            </a: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MO </a:t>
            </a:r>
            <a:r>
              <a:rPr lang="es-ES" dirty="0" smtClean="0"/>
              <a:t>agrícola </a:t>
            </a:r>
            <a:r>
              <a:rPr lang="es-ES" dirty="0" smtClean="0"/>
              <a:t>y competitiva</a:t>
            </a: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Pocos eventos </a:t>
            </a:r>
            <a:r>
              <a:rPr lang="es-ES" dirty="0" smtClean="0"/>
              <a:t>climatológicos </a:t>
            </a:r>
            <a:r>
              <a:rPr lang="es-ES" dirty="0" smtClean="0"/>
              <a:t>agresivos.</a:t>
            </a: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Energía </a:t>
            </a:r>
            <a:r>
              <a:rPr lang="es-PE" dirty="0" smtClean="0"/>
              <a:t>eficiente.</a:t>
            </a:r>
            <a:r>
              <a:rPr lang="es-PE" dirty="0"/>
              <a:t> </a:t>
            </a: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Régimen </a:t>
            </a:r>
            <a:r>
              <a:rPr lang="es-ES" dirty="0" smtClean="0"/>
              <a:t>laboral agrario</a:t>
            </a:r>
            <a:endParaRPr lang="es-PE" dirty="0" smtClean="0"/>
          </a:p>
          <a:p>
            <a:pPr marL="285750" indent="-285750"/>
            <a:endParaRPr lang="es-PE" dirty="0" smtClean="0"/>
          </a:p>
        </p:txBody>
      </p:sp>
      <p:pic>
        <p:nvPicPr>
          <p:cNvPr id="1027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45797"/>
            <a:ext cx="5184576" cy="298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781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332656"/>
            <a:ext cx="6555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3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Agenta pendiente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78769" y="1052736"/>
            <a:ext cx="52733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Obras de irrigación inmediatas (Sur del </a:t>
            </a:r>
            <a:r>
              <a:rPr lang="es-ES" dirty="0" err="1" smtClean="0"/>
              <a:t>paìs</a:t>
            </a:r>
            <a:r>
              <a:rPr lang="es-ES" dirty="0" smtClean="0"/>
              <a:t>)</a:t>
            </a: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Conectividad deficiente y saturada</a:t>
            </a: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Mejorar eficiencia </a:t>
            </a:r>
            <a:r>
              <a:rPr lang="es-ES" dirty="0" smtClean="0"/>
              <a:t>logística </a:t>
            </a:r>
            <a:r>
              <a:rPr lang="es-ES" dirty="0" smtClean="0"/>
              <a:t>de </a:t>
            </a:r>
            <a:r>
              <a:rPr lang="es-ES" dirty="0" smtClean="0"/>
              <a:t>exportación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Continuar con posicionamiento de la marca PERU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Aporte del gobierno para facilitar </a:t>
            </a:r>
            <a:r>
              <a:rPr lang="es-ES" dirty="0" smtClean="0"/>
              <a:t>información </a:t>
            </a:r>
            <a:r>
              <a:rPr lang="es-ES" dirty="0" smtClean="0"/>
              <a:t>para la </a:t>
            </a:r>
            <a:r>
              <a:rPr lang="es-ES" dirty="0" smtClean="0"/>
              <a:t>planificación </a:t>
            </a:r>
            <a:r>
              <a:rPr lang="es-ES" dirty="0" smtClean="0"/>
              <a:t>de cultivos.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Revertir la informalidad generalizada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Continuar la agenda de apertura comercial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396347" y="3361060"/>
            <a:ext cx="33835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Dotar de mayores recursos a </a:t>
            </a:r>
            <a:r>
              <a:rPr lang="es-ES" dirty="0" err="1" smtClean="0"/>
              <a:t>Senasa</a:t>
            </a:r>
            <a:r>
              <a:rPr lang="es-ES" dirty="0" smtClean="0"/>
              <a:t>, </a:t>
            </a:r>
            <a:r>
              <a:rPr lang="es-ES" dirty="0" err="1" smtClean="0"/>
              <a:t>Digesa</a:t>
            </a:r>
            <a:r>
              <a:rPr lang="es-ES" dirty="0" smtClean="0"/>
              <a:t>, etc</a:t>
            </a:r>
            <a:r>
              <a:rPr lang="es-ES" dirty="0" smtClean="0"/>
              <a:t>.</a:t>
            </a:r>
            <a:r>
              <a:rPr lang="es-ES" dirty="0" smtClean="0"/>
              <a:t> </a:t>
            </a:r>
            <a:r>
              <a:rPr lang="es-ES" dirty="0" smtClean="0"/>
              <a:t>para que puedan impulsar y regular nuestras exportaciones.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Continuar con </a:t>
            </a:r>
            <a:r>
              <a:rPr lang="es-ES" dirty="0" smtClean="0"/>
              <a:t>legislación </a:t>
            </a:r>
            <a:r>
              <a:rPr lang="es-ES" dirty="0" smtClean="0"/>
              <a:t>q fomenta actividad agropecuaria y agroindustrial</a:t>
            </a:r>
            <a:endParaRPr lang="es-PE" dirty="0" smtClean="0"/>
          </a:p>
          <a:p>
            <a:pPr marL="285750" indent="-285750"/>
            <a:endParaRPr lang="es-PE" dirty="0"/>
          </a:p>
          <a:p>
            <a:endParaRPr lang="es-PE" dirty="0"/>
          </a:p>
        </p:txBody>
      </p:sp>
      <p:grpSp>
        <p:nvGrpSpPr>
          <p:cNvPr id="7" name="6 Grupo"/>
          <p:cNvGrpSpPr>
            <a:grpSpLocks noChangeAspect="1"/>
          </p:cNvGrpSpPr>
          <p:nvPr/>
        </p:nvGrpSpPr>
        <p:grpSpPr>
          <a:xfrm>
            <a:off x="5652120" y="751773"/>
            <a:ext cx="2507570" cy="5465459"/>
            <a:chOff x="6092192" y="137374"/>
            <a:chExt cx="2468295" cy="5379858"/>
          </a:xfrm>
        </p:grpSpPr>
        <p:pic>
          <p:nvPicPr>
            <p:cNvPr id="8" name="Picture 6" descr="http://upload.wikimedia.org/wikipedia/commons/8/85/Cornfield_in_South_Africa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2193" y="3707022"/>
              <a:ext cx="2468294" cy="18102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4.bp.blogspot.com/-JZiri5_CrME/Uij_EWCzwUI/AAAAAAAACEk/f9SCX9eVDiE/s1600/aceituna-rellena_franci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2192" y="1700629"/>
              <a:ext cx="2468295" cy="200639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ventagro.com/venezuela/blog/wp-content/uploads/2013/04/agroindustri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2192" y="137374"/>
              <a:ext cx="2468295" cy="156325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7799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/>
          <p:cNvSpPr>
            <a:spLocks noChangeShapeType="1"/>
          </p:cNvSpPr>
          <p:nvPr/>
        </p:nvSpPr>
        <p:spPr bwMode="auto">
          <a:xfrm>
            <a:off x="107950" y="0"/>
            <a:ext cx="0" cy="6858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179388" y="0"/>
            <a:ext cx="0" cy="68580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8964613" y="0"/>
            <a:ext cx="0" cy="6858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9036050" y="0"/>
            <a:ext cx="0" cy="68580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229600" cy="1143000"/>
          </a:xfrm>
        </p:spPr>
        <p:txBody>
          <a:bodyPr/>
          <a:lstStyle/>
          <a:p>
            <a:r>
              <a:rPr lang="es-PE" sz="4000"/>
              <a:t>EL OLIVO EN EL PERU</a:t>
            </a:r>
            <a:endParaRPr lang="es-ES" sz="4000"/>
          </a:p>
        </p:txBody>
      </p:sp>
      <p:pic>
        <p:nvPicPr>
          <p:cNvPr id="41991" name="Picture 7" descr="LOGO-S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005013" cy="531813"/>
          </a:xfrm>
          <a:prstGeom prst="rect">
            <a:avLst/>
          </a:prstGeom>
          <a:noFill/>
        </p:spPr>
      </p:pic>
      <p:pic>
        <p:nvPicPr>
          <p:cNvPr id="41995" name="Picture 11" descr="ACARI_OLIVOS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724400"/>
            <a:ext cx="8713788" cy="1924050"/>
          </a:xfrm>
          <a:prstGeom prst="rect">
            <a:avLst/>
          </a:prstGeom>
          <a:noFill/>
        </p:spPr>
      </p:pic>
      <p:pic>
        <p:nvPicPr>
          <p:cNvPr id="41999" name="Picture 15" descr="Acari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7338"/>
            <a:ext cx="4189413" cy="2689225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467544" y="1340769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s-ES" dirty="0" smtClean="0"/>
              <a:t>Cultivo exigente en clima</a:t>
            </a:r>
          </a:p>
          <a:p>
            <a:pPr>
              <a:buFont typeface="Arial" charset="0"/>
              <a:buChar char="•"/>
            </a:pPr>
            <a:r>
              <a:rPr lang="es-ES" dirty="0" smtClean="0"/>
              <a:t>Demanda poca mano de obra</a:t>
            </a:r>
          </a:p>
          <a:p>
            <a:pPr>
              <a:buFont typeface="Arial" charset="0"/>
              <a:buChar char="•"/>
            </a:pPr>
            <a:r>
              <a:rPr lang="es-ES" dirty="0" smtClean="0"/>
              <a:t>Manejo poco intensivo</a:t>
            </a:r>
          </a:p>
          <a:p>
            <a:pPr>
              <a:buFont typeface="Arial" charset="0"/>
              <a:buChar char="•"/>
            </a:pPr>
            <a:r>
              <a:rPr lang="es-ES" dirty="0" smtClean="0"/>
              <a:t>Tolerante a la sal</a:t>
            </a:r>
          </a:p>
          <a:p>
            <a:pPr>
              <a:buFont typeface="Arial" charset="0"/>
              <a:buChar char="•"/>
            </a:pPr>
            <a:r>
              <a:rPr lang="es-ES" dirty="0" smtClean="0"/>
              <a:t>Consume poca agua</a:t>
            </a:r>
          </a:p>
          <a:p>
            <a:pPr>
              <a:buFont typeface="Arial" charset="0"/>
              <a:buChar char="•"/>
            </a:pPr>
            <a:r>
              <a:rPr lang="es-ES" dirty="0" smtClean="0"/>
              <a:t>Mercado abundante: Otras variedades</a:t>
            </a:r>
          </a:p>
          <a:p>
            <a:pPr>
              <a:buFont typeface="Arial" charset="0"/>
              <a:buChar char="•"/>
            </a:pPr>
            <a:r>
              <a:rPr lang="es-ES" dirty="0" smtClean="0"/>
              <a:t>Producto saludable</a:t>
            </a:r>
          </a:p>
          <a:p>
            <a:pPr>
              <a:buFont typeface="Arial" charset="0"/>
              <a:buChar char="•"/>
            </a:pPr>
            <a:r>
              <a:rPr lang="es-ES" dirty="0" smtClean="0"/>
              <a:t>Múltiples </a:t>
            </a:r>
            <a:r>
              <a:rPr lang="es-ES" dirty="0" smtClean="0"/>
              <a:t>productos: variedades y PPTT</a:t>
            </a:r>
          </a:p>
          <a:p>
            <a:pPr>
              <a:buFont typeface="Arial" charset="0"/>
              <a:buChar char="•"/>
            </a:pPr>
            <a:r>
              <a:rPr lang="es-ES" dirty="0" smtClean="0"/>
              <a:t>Clima Peruano</a:t>
            </a:r>
          </a:p>
          <a:p>
            <a:pPr>
              <a:buFont typeface="Arial" charset="0"/>
              <a:buChar char="•"/>
            </a:pPr>
            <a:r>
              <a:rPr lang="es-ES" dirty="0" smtClean="0"/>
              <a:t>Mercado interno y externo</a:t>
            </a:r>
          </a:p>
          <a:p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pPr>
              <a:buFont typeface="Arial" charset="0"/>
              <a:buChar char="•"/>
            </a:pPr>
            <a:endParaRPr lang="es-ES" dirty="0" smtClean="0"/>
          </a:p>
          <a:p>
            <a:endParaRPr lang="es-ES" dirty="0" smtClean="0"/>
          </a:p>
          <a:p>
            <a:endParaRPr lang="es-P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s-PE" sz="1200" b="1"/>
          </a:p>
          <a:p>
            <a:pPr>
              <a:lnSpc>
                <a:spcPct val="80000"/>
              </a:lnSpc>
            </a:pPr>
            <a:endParaRPr lang="es-PE" sz="1200" b="1"/>
          </a:p>
          <a:p>
            <a:pPr>
              <a:lnSpc>
                <a:spcPct val="80000"/>
              </a:lnSpc>
            </a:pPr>
            <a:endParaRPr lang="es-PE" sz="1200"/>
          </a:p>
          <a:p>
            <a:pPr>
              <a:lnSpc>
                <a:spcPct val="80000"/>
              </a:lnSpc>
            </a:pPr>
            <a:endParaRPr lang="es-PE" sz="1200"/>
          </a:p>
          <a:p>
            <a:pPr>
              <a:lnSpc>
                <a:spcPct val="80000"/>
              </a:lnSpc>
            </a:pPr>
            <a:endParaRPr lang="es-PE" sz="1200"/>
          </a:p>
          <a:p>
            <a:pPr>
              <a:lnSpc>
                <a:spcPct val="80000"/>
              </a:lnSpc>
            </a:pPr>
            <a:endParaRPr lang="es-PE" sz="1200"/>
          </a:p>
          <a:p>
            <a:pPr>
              <a:lnSpc>
                <a:spcPct val="80000"/>
              </a:lnSpc>
            </a:pPr>
            <a:endParaRPr lang="es-PE" sz="1200"/>
          </a:p>
          <a:p>
            <a:pPr>
              <a:lnSpc>
                <a:spcPct val="80000"/>
              </a:lnSpc>
            </a:pPr>
            <a:endParaRPr lang="es-PE" sz="1200"/>
          </a:p>
          <a:p>
            <a:pPr>
              <a:lnSpc>
                <a:spcPct val="80000"/>
              </a:lnSpc>
            </a:pPr>
            <a:endParaRPr lang="es-PE" sz="1200"/>
          </a:p>
          <a:p>
            <a:pPr>
              <a:lnSpc>
                <a:spcPct val="80000"/>
              </a:lnSpc>
            </a:pPr>
            <a:endParaRPr lang="es-PE" sz="1200"/>
          </a:p>
          <a:p>
            <a:pPr>
              <a:lnSpc>
                <a:spcPct val="80000"/>
              </a:lnSpc>
              <a:buFontTx/>
              <a:buNone/>
            </a:pPr>
            <a:endParaRPr lang="es-ES" sz="1200"/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107950" y="0"/>
            <a:ext cx="0" cy="6858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179388" y="0"/>
            <a:ext cx="0" cy="68580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8964613" y="0"/>
            <a:ext cx="0" cy="6858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9036050" y="0"/>
            <a:ext cx="0" cy="68580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pic>
        <p:nvPicPr>
          <p:cNvPr id="44039" name="Picture 7" descr="LOGO-S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005013" cy="531813"/>
          </a:xfrm>
          <a:prstGeom prst="rect">
            <a:avLst/>
          </a:prstGeom>
          <a:noFill/>
        </p:spPr>
      </p:pic>
      <p:sp>
        <p:nvSpPr>
          <p:cNvPr id="440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/>
              <a:t>ANTECEDENTES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381000" y="12954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PE"/>
              <a:t>ZONAS PRODUCTORAS: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PE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PE"/>
          </a:p>
          <a:p>
            <a:pPr marL="342900" indent="-342900">
              <a:spcBef>
                <a:spcPct val="20000"/>
              </a:spcBef>
            </a:pPr>
            <a:endParaRPr lang="es-PE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/>
          </a:p>
        </p:txBody>
      </p:sp>
      <p:pic>
        <p:nvPicPr>
          <p:cNvPr id="44045" name="Picture 13" descr="map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700213"/>
            <a:ext cx="4146550" cy="4787900"/>
          </a:xfrm>
          <a:prstGeom prst="rect">
            <a:avLst/>
          </a:prstGeom>
          <a:noFill/>
        </p:spPr>
      </p:pic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3635375" y="5876925"/>
            <a:ext cx="3240088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3924300" y="5084763"/>
            <a:ext cx="2016125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501650" y="5661025"/>
            <a:ext cx="299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Antiguas: Tacna y Arequipa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1187450" y="4797425"/>
            <a:ext cx="213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Nuevas: Lima e 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Agricultura incaica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56792"/>
            <a:ext cx="4402832" cy="382762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s-PE" sz="1800" dirty="0" smtClean="0"/>
              <a:t>La economía incaica giró en torno a la agricultura. La tierra era propiedad del Estado y era explotada comunalmente.</a:t>
            </a:r>
          </a:p>
          <a:p>
            <a:pPr>
              <a:buFont typeface="Arial" charset="0"/>
              <a:buChar char="•"/>
            </a:pPr>
            <a:r>
              <a:rPr lang="es-PE" sz="1800" dirty="0" smtClean="0"/>
              <a:t>Usaron el sistema de  control vertical de la producción a través de andenes.</a:t>
            </a:r>
          </a:p>
          <a:p>
            <a:pPr>
              <a:buFont typeface="Arial" charset="0"/>
              <a:buChar char="•"/>
            </a:pPr>
            <a:endParaRPr lang="es-PE" sz="1800" dirty="0" smtClean="0"/>
          </a:p>
          <a:p>
            <a:pPr>
              <a:buNone/>
            </a:pPr>
            <a:endParaRPr lang="es-PE" sz="1800" dirty="0"/>
          </a:p>
        </p:txBody>
      </p:sp>
      <p:pic>
        <p:nvPicPr>
          <p:cNvPr id="4" name="Picture 2" descr="http://puri2aprendiendovida.files.wordpress.com/2012/06/100_25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11397"/>
            <a:ext cx="3651686" cy="46112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tatic.panoramio.com/photos/large/89561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27" y="3356992"/>
            <a:ext cx="4224470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2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E" sz="3600" dirty="0"/>
              <a:t>ANTECEDENTES</a:t>
            </a:r>
            <a:endParaRPr lang="es-ES" sz="3600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s-PE" sz="1000" b="1"/>
          </a:p>
          <a:p>
            <a:pPr>
              <a:lnSpc>
                <a:spcPct val="80000"/>
              </a:lnSpc>
            </a:pPr>
            <a:endParaRPr lang="es-PE" sz="1000" b="1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  <a:buFontTx/>
              <a:buNone/>
            </a:pPr>
            <a:endParaRPr lang="es-ES" sz="1000"/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107950" y="0"/>
            <a:ext cx="0" cy="6858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179388" y="0"/>
            <a:ext cx="0" cy="68580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8964613" y="0"/>
            <a:ext cx="0" cy="6858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9036050" y="0"/>
            <a:ext cx="0" cy="68580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pic>
        <p:nvPicPr>
          <p:cNvPr id="45063" name="Picture 7" descr="LOGO-S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005013" cy="531813"/>
          </a:xfrm>
          <a:prstGeom prst="rect">
            <a:avLst/>
          </a:prstGeom>
          <a:noFill/>
        </p:spPr>
      </p:pic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323850" y="1844675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PE" dirty="0" err="1"/>
              <a:t>Nùmero</a:t>
            </a:r>
            <a:r>
              <a:rPr lang="es-PE" dirty="0"/>
              <a:t> </a:t>
            </a:r>
            <a:r>
              <a:rPr lang="es-PE" dirty="0" err="1" smtClean="0"/>
              <a:t>Hectàreas</a:t>
            </a:r>
            <a:r>
              <a:rPr lang="es-PE" dirty="0" smtClean="0"/>
              <a:t> (estimadas):</a:t>
            </a:r>
            <a:endParaRPr lang="es-ES" dirty="0"/>
          </a:p>
        </p:txBody>
      </p:sp>
      <p:graphicFrame>
        <p:nvGraphicFramePr>
          <p:cNvPr id="45146" name="Group 90"/>
          <p:cNvGraphicFramePr>
            <a:graphicFrameLocks noGrp="1"/>
          </p:cNvGraphicFramePr>
          <p:nvPr>
            <p:ph sz="half" idx="2"/>
          </p:nvPr>
        </p:nvGraphicFramePr>
        <p:xfrm>
          <a:off x="1476375" y="2852738"/>
          <a:ext cx="6346825" cy="2554289"/>
        </p:xfrm>
        <a:graphic>
          <a:graphicData uri="http://schemas.openxmlformats.org/drawingml/2006/table">
            <a:tbl>
              <a:tblPr/>
              <a:tblGrid>
                <a:gridCol w="2424113"/>
                <a:gridCol w="1265237"/>
                <a:gridCol w="2657475"/>
              </a:tblGrid>
              <a:tr h="446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ZONA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HECTAREA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PROPIEDAD PROMEDIO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Arequipa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Tacna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10.000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Otros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1.500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E" sz="3600"/>
              <a:t>ANTECEDENTES</a:t>
            </a:r>
            <a:endParaRPr lang="es-ES" sz="36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s-PE" sz="1000" b="1"/>
          </a:p>
          <a:p>
            <a:pPr>
              <a:lnSpc>
                <a:spcPct val="80000"/>
              </a:lnSpc>
            </a:pPr>
            <a:endParaRPr lang="es-PE" sz="1000" b="1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  <a:buFontTx/>
              <a:buNone/>
            </a:pPr>
            <a:endParaRPr lang="es-ES" sz="1000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107950" y="0"/>
            <a:ext cx="0" cy="6858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179388" y="0"/>
            <a:ext cx="0" cy="68580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8964613" y="0"/>
            <a:ext cx="0" cy="6858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9036050" y="0"/>
            <a:ext cx="0" cy="68580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pic>
        <p:nvPicPr>
          <p:cNvPr id="47112" name="Picture 8" descr="LOGO-S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005013" cy="531813"/>
          </a:xfrm>
          <a:prstGeom prst="rect">
            <a:avLst/>
          </a:prstGeom>
          <a:noFill/>
        </p:spPr>
      </p:pic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395288" y="1052513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PE"/>
              <a:t>Producto:</a:t>
            </a:r>
            <a:endParaRPr lang="es-ES"/>
          </a:p>
        </p:txBody>
      </p:sp>
      <p:graphicFrame>
        <p:nvGraphicFramePr>
          <p:cNvPr id="47240" name="Group 136"/>
          <p:cNvGraphicFramePr>
            <a:graphicFrameLocks noGrp="1"/>
          </p:cNvGraphicFramePr>
          <p:nvPr>
            <p:ph sz="half" idx="2"/>
          </p:nvPr>
        </p:nvGraphicFramePr>
        <p:xfrm>
          <a:off x="755650" y="1628775"/>
          <a:ext cx="4038600" cy="4525963"/>
        </p:xfrm>
        <a:graphic>
          <a:graphicData uri="http://schemas.openxmlformats.org/drawingml/2006/table">
            <a:tbl>
              <a:tblPr/>
              <a:tblGrid>
                <a:gridCol w="2589213"/>
                <a:gridCol w="1449387"/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TIPOS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PORCENTAJE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Aceituna de Mesa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Aceituna para Aceite de Oliva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ACEITUNA DE MESA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VARIEDAD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PORCENTAJE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Criolla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Polinizantes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Aceiteras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10%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247" name="Picture 143" descr="230513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341438"/>
            <a:ext cx="1808163" cy="2238375"/>
          </a:xfrm>
          <a:prstGeom prst="rect">
            <a:avLst/>
          </a:prstGeom>
          <a:noFill/>
        </p:spPr>
      </p:pic>
      <p:pic>
        <p:nvPicPr>
          <p:cNvPr id="47248" name="ucPreview_imgMain" descr="dv1246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3716338"/>
            <a:ext cx="1884362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E" sz="3600"/>
              <a:t>ANTECEDENTES</a:t>
            </a:r>
            <a:endParaRPr lang="es-ES" sz="360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s-PE" sz="1000" b="1"/>
          </a:p>
          <a:p>
            <a:pPr>
              <a:lnSpc>
                <a:spcPct val="80000"/>
              </a:lnSpc>
            </a:pPr>
            <a:endParaRPr lang="es-PE" sz="1000" b="1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  <a:buFontTx/>
              <a:buNone/>
            </a:pPr>
            <a:endParaRPr lang="es-ES" sz="1000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107950" y="0"/>
            <a:ext cx="0" cy="6858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179388" y="0"/>
            <a:ext cx="0" cy="68580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8964613" y="0"/>
            <a:ext cx="0" cy="6858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9036050" y="0"/>
            <a:ext cx="0" cy="68580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pic>
        <p:nvPicPr>
          <p:cNvPr id="48136" name="Picture 8" descr="LOGO-S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005013" cy="531813"/>
          </a:xfrm>
          <a:prstGeom prst="rect">
            <a:avLst/>
          </a:prstGeom>
          <a:noFill/>
        </p:spPr>
      </p:pic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381000" y="12954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PE"/>
              <a:t>Aceituna de Mesa</a:t>
            </a:r>
            <a:endParaRPr lang="es-ES"/>
          </a:p>
        </p:txBody>
      </p:sp>
      <p:pic>
        <p:nvPicPr>
          <p:cNvPr id="48178" name="Picture 50" descr="pep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9050" y="2032000"/>
            <a:ext cx="1489075" cy="1541463"/>
          </a:xfrm>
          <a:prstGeom prst="rect">
            <a:avLst/>
          </a:prstGeom>
          <a:noFill/>
        </p:spPr>
      </p:pic>
      <p:pic>
        <p:nvPicPr>
          <p:cNvPr id="48179" name="Picture 51" descr="jalape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2049463"/>
            <a:ext cx="1536700" cy="1524000"/>
          </a:xfrm>
          <a:prstGeom prst="rect">
            <a:avLst/>
          </a:prstGeom>
          <a:noFill/>
        </p:spPr>
      </p:pic>
      <p:sp>
        <p:nvSpPr>
          <p:cNvPr id="48180" name="Text Box 52"/>
          <p:cNvSpPr txBox="1">
            <a:spLocks noChangeArrowheads="1"/>
          </p:cNvSpPr>
          <p:nvPr/>
        </p:nvSpPr>
        <p:spPr bwMode="auto">
          <a:xfrm>
            <a:off x="5219700" y="1557338"/>
            <a:ext cx="135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Verde soda</a:t>
            </a:r>
          </a:p>
        </p:txBody>
      </p:sp>
      <p:pic>
        <p:nvPicPr>
          <p:cNvPr id="48181" name="Picture 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4437063"/>
            <a:ext cx="29527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82" name="Text Box 54"/>
          <p:cNvSpPr txBox="1">
            <a:spLocks noChangeArrowheads="1"/>
          </p:cNvSpPr>
          <p:nvPr/>
        </p:nvSpPr>
        <p:spPr bwMode="auto">
          <a:xfrm>
            <a:off x="5867400" y="3933825"/>
            <a:ext cx="229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Aceituna para Aceite</a:t>
            </a:r>
          </a:p>
        </p:txBody>
      </p:sp>
      <p:graphicFrame>
        <p:nvGraphicFramePr>
          <p:cNvPr id="48282" name="Group 154"/>
          <p:cNvGraphicFramePr>
            <a:graphicFrameLocks noGrp="1"/>
          </p:cNvGraphicFramePr>
          <p:nvPr>
            <p:ph sz="half" idx="2"/>
          </p:nvPr>
        </p:nvGraphicFramePr>
        <p:xfrm>
          <a:off x="539750" y="2133600"/>
          <a:ext cx="4038600" cy="3733801"/>
        </p:xfrm>
        <a:graphic>
          <a:graphicData uri="http://schemas.openxmlformats.org/drawingml/2006/table">
            <a:tbl>
              <a:tblPr/>
              <a:tblGrid>
                <a:gridCol w="1284288"/>
                <a:gridCol w="1308100"/>
                <a:gridCol w="1446212"/>
              </a:tblGrid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TIPOS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PORCENTAJE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PROVEEDURIA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Verde soda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25%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Acopiadores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Verde sal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25%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Acopiadores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Aceite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10%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Semi Industrial y artesanal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Negra natural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40%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Productor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280" name="Text Box 152"/>
          <p:cNvSpPr txBox="1">
            <a:spLocks noChangeArrowheads="1"/>
          </p:cNvSpPr>
          <p:nvPr/>
        </p:nvSpPr>
        <p:spPr bwMode="auto">
          <a:xfrm>
            <a:off x="7235825" y="1557338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Negra natural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E" sz="3600"/>
              <a:t>PRODUCCION</a:t>
            </a:r>
            <a:endParaRPr lang="es-ES" sz="360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s-PE" sz="1000" b="1"/>
          </a:p>
          <a:p>
            <a:pPr>
              <a:lnSpc>
                <a:spcPct val="80000"/>
              </a:lnSpc>
            </a:pPr>
            <a:endParaRPr lang="es-PE" sz="1000" b="1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</a:pPr>
            <a:endParaRPr lang="es-PE" sz="1000"/>
          </a:p>
          <a:p>
            <a:pPr>
              <a:lnSpc>
                <a:spcPct val="80000"/>
              </a:lnSpc>
              <a:buFontTx/>
              <a:buNone/>
            </a:pPr>
            <a:endParaRPr lang="es-ES" sz="1000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07950" y="0"/>
            <a:ext cx="0" cy="6858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179388" y="0"/>
            <a:ext cx="0" cy="68580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8964613" y="0"/>
            <a:ext cx="0" cy="6858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9036050" y="0"/>
            <a:ext cx="0" cy="68580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pic>
        <p:nvPicPr>
          <p:cNvPr id="49160" name="Picture 8" descr="LOGO-S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005013" cy="531813"/>
          </a:xfrm>
          <a:prstGeom prst="rect">
            <a:avLst/>
          </a:prstGeom>
          <a:noFill/>
        </p:spPr>
      </p:pic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381000" y="12954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PE" dirty="0"/>
              <a:t>RENDIMIENTO</a:t>
            </a:r>
          </a:p>
          <a:p>
            <a:pPr marL="342900" indent="-342900">
              <a:spcBef>
                <a:spcPct val="20000"/>
              </a:spcBef>
            </a:pPr>
            <a:endParaRPr lang="es-PE" dirty="0"/>
          </a:p>
          <a:p>
            <a:pPr marL="342900" indent="-342900">
              <a:spcBef>
                <a:spcPct val="20000"/>
              </a:spcBef>
            </a:pPr>
            <a:endParaRPr lang="es-PE" dirty="0"/>
          </a:p>
          <a:p>
            <a:pPr marL="342900" indent="-342900">
              <a:spcBef>
                <a:spcPct val="20000"/>
              </a:spcBef>
            </a:pPr>
            <a:r>
              <a:rPr lang="es-PE" dirty="0"/>
              <a:t>Rendimiento medio 		4 – </a:t>
            </a:r>
            <a:r>
              <a:rPr lang="es-PE" dirty="0" smtClean="0"/>
              <a:t>12 </a:t>
            </a:r>
            <a:r>
              <a:rPr lang="es-PE" dirty="0"/>
              <a:t>TM HA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PE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PE" dirty="0"/>
              <a:t>Zonas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PE" dirty="0"/>
              <a:t>Clima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PE" dirty="0" err="1"/>
              <a:t>Nùmero</a:t>
            </a:r>
            <a:r>
              <a:rPr lang="es-PE" dirty="0"/>
              <a:t> polinizadores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PE" dirty="0"/>
              <a:t>Venta por </a:t>
            </a:r>
            <a:r>
              <a:rPr lang="es-PE" dirty="0" err="1" smtClean="0"/>
              <a:t>hectàrea</a:t>
            </a:r>
            <a:endParaRPr lang="es-PE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" dirty="0" smtClean="0"/>
              <a:t>PRECIO: $ 500 – 700 TM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" dirty="0" smtClean="0"/>
              <a:t>Facturación: $ 5000 - $ 7000</a:t>
            </a:r>
            <a:endParaRPr lang="es-ES" dirty="0"/>
          </a:p>
        </p:txBody>
      </p:sp>
      <p:sp>
        <p:nvSpPr>
          <p:cNvPr id="49195" name="Line 43"/>
          <p:cNvSpPr>
            <a:spLocks noChangeShapeType="1"/>
          </p:cNvSpPr>
          <p:nvPr/>
        </p:nvSpPr>
        <p:spPr bwMode="auto">
          <a:xfrm>
            <a:off x="2628900" y="2492375"/>
            <a:ext cx="1295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PE"/>
          </a:p>
        </p:txBody>
      </p:sp>
      <p:pic>
        <p:nvPicPr>
          <p:cNvPr id="49196" name="Picture 44" descr="23032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56992"/>
            <a:ext cx="48196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E" sz="3600"/>
              <a:t>PRODUCCION</a:t>
            </a:r>
            <a:endParaRPr lang="es-ES" sz="360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s-PE" sz="1000" b="1" dirty="0"/>
          </a:p>
          <a:p>
            <a:pPr>
              <a:lnSpc>
                <a:spcPct val="80000"/>
              </a:lnSpc>
            </a:pPr>
            <a:endParaRPr lang="es-PE" sz="1000" b="1" dirty="0"/>
          </a:p>
          <a:p>
            <a:pPr>
              <a:lnSpc>
                <a:spcPct val="80000"/>
              </a:lnSpc>
            </a:pPr>
            <a:endParaRPr lang="es-PE" sz="1000" dirty="0"/>
          </a:p>
          <a:p>
            <a:pPr>
              <a:lnSpc>
                <a:spcPct val="80000"/>
              </a:lnSpc>
            </a:pPr>
            <a:endParaRPr lang="es-PE" sz="1000" dirty="0"/>
          </a:p>
          <a:p>
            <a:pPr>
              <a:lnSpc>
                <a:spcPct val="80000"/>
              </a:lnSpc>
            </a:pPr>
            <a:endParaRPr lang="es-PE" sz="1000" dirty="0"/>
          </a:p>
          <a:p>
            <a:pPr>
              <a:lnSpc>
                <a:spcPct val="80000"/>
              </a:lnSpc>
            </a:pPr>
            <a:endParaRPr lang="es-PE" sz="1000" dirty="0"/>
          </a:p>
          <a:p>
            <a:pPr>
              <a:lnSpc>
                <a:spcPct val="80000"/>
              </a:lnSpc>
            </a:pPr>
            <a:endParaRPr lang="es-PE" sz="1000" dirty="0"/>
          </a:p>
          <a:p>
            <a:pPr>
              <a:lnSpc>
                <a:spcPct val="80000"/>
              </a:lnSpc>
            </a:pPr>
            <a:endParaRPr lang="es-PE" sz="1000" dirty="0"/>
          </a:p>
          <a:p>
            <a:pPr>
              <a:lnSpc>
                <a:spcPct val="80000"/>
              </a:lnSpc>
            </a:pPr>
            <a:endParaRPr lang="es-PE" sz="1000" dirty="0"/>
          </a:p>
          <a:p>
            <a:pPr>
              <a:lnSpc>
                <a:spcPct val="80000"/>
              </a:lnSpc>
            </a:pPr>
            <a:endParaRPr lang="es-PE" sz="1000" dirty="0"/>
          </a:p>
          <a:p>
            <a:pPr>
              <a:lnSpc>
                <a:spcPct val="80000"/>
              </a:lnSpc>
              <a:buFontTx/>
              <a:buNone/>
            </a:pPr>
            <a:endParaRPr lang="es-ES" sz="1000" dirty="0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07950" y="0"/>
            <a:ext cx="0" cy="6858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179388" y="0"/>
            <a:ext cx="0" cy="68580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8964613" y="0"/>
            <a:ext cx="0" cy="6858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9036050" y="0"/>
            <a:ext cx="0" cy="68580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pic>
        <p:nvPicPr>
          <p:cNvPr id="50184" name="Picture 8" descr="LOGO-S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005013" cy="531813"/>
          </a:xfrm>
          <a:prstGeom prst="rect">
            <a:avLst/>
          </a:prstGeom>
          <a:noFill/>
        </p:spPr>
      </p:pic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381000" y="12954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PE" dirty="0"/>
              <a:t>COSTOS</a:t>
            </a:r>
          </a:p>
          <a:p>
            <a:pPr marL="342900" indent="-342900">
              <a:spcBef>
                <a:spcPct val="20000"/>
              </a:spcBef>
            </a:pPr>
            <a:endParaRPr lang="es-PE" dirty="0"/>
          </a:p>
          <a:p>
            <a:pPr marL="342900" indent="-342900">
              <a:spcBef>
                <a:spcPct val="20000"/>
              </a:spcBef>
            </a:pPr>
            <a:r>
              <a:rPr lang="es-PE" dirty="0"/>
              <a:t>Aumento en: 	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PE" dirty="0"/>
              <a:t>Mano de obra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PE" dirty="0"/>
              <a:t>Fertilizantes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PE" dirty="0" err="1"/>
              <a:t>Energìa</a:t>
            </a:r>
            <a:endParaRPr lang="es-PE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PE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s-ES" dirty="0" smtClean="0"/>
              <a:t>Olivicultor</a:t>
            </a:r>
            <a:r>
              <a:rPr lang="es-ES" dirty="0"/>
              <a:t>:  $</a:t>
            </a:r>
            <a:r>
              <a:rPr lang="es-ES" dirty="0" smtClean="0"/>
              <a:t>2,500 </a:t>
            </a:r>
            <a:r>
              <a:rPr lang="es-ES" dirty="0"/>
              <a:t>- </a:t>
            </a:r>
            <a:r>
              <a:rPr lang="es-ES" dirty="0" smtClean="0"/>
              <a:t>$3,000 HA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endParaRPr lang="es-ES" dirty="0" smtClean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s-ES" dirty="0" smtClean="0"/>
              <a:t>Utilidad media: $ 3000 - $ 4000 HA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endParaRPr lang="es-ES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s-ES" dirty="0" err="1" smtClean="0"/>
              <a:t>Inversiòn</a:t>
            </a:r>
            <a:r>
              <a:rPr lang="es-ES" dirty="0" smtClean="0"/>
              <a:t> x HA: $ 6,000 siembra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s-ES" dirty="0" smtClean="0"/>
              <a:t>4 años hasta </a:t>
            </a:r>
            <a:r>
              <a:rPr lang="es-ES" dirty="0" err="1" smtClean="0"/>
              <a:t>produx</a:t>
            </a:r>
            <a:r>
              <a:rPr lang="es-ES" dirty="0" smtClean="0"/>
              <a:t>. $ 1,000</a:t>
            </a: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V="1">
            <a:off x="2195513" y="2636838"/>
            <a:ext cx="0" cy="2873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V="1">
            <a:off x="2411413" y="2276475"/>
            <a:ext cx="0" cy="2873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flipV="1">
            <a:off x="1763713" y="2997200"/>
            <a:ext cx="0" cy="2873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flipV="1">
            <a:off x="2916238" y="3284538"/>
            <a:ext cx="0" cy="2873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PE"/>
          </a:p>
        </p:txBody>
      </p:sp>
      <p:pic>
        <p:nvPicPr>
          <p:cNvPr id="50193" name="Picture 17" descr="Img_07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3100"/>
            <a:ext cx="4176713" cy="3479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s-PE" sz="1200" b="1"/>
          </a:p>
          <a:p>
            <a:pPr>
              <a:lnSpc>
                <a:spcPct val="80000"/>
              </a:lnSpc>
            </a:pPr>
            <a:endParaRPr lang="es-PE" sz="1200" b="1"/>
          </a:p>
          <a:p>
            <a:pPr>
              <a:lnSpc>
                <a:spcPct val="80000"/>
              </a:lnSpc>
            </a:pPr>
            <a:endParaRPr lang="es-PE" sz="1200"/>
          </a:p>
          <a:p>
            <a:pPr>
              <a:lnSpc>
                <a:spcPct val="80000"/>
              </a:lnSpc>
            </a:pPr>
            <a:endParaRPr lang="es-PE" sz="1200"/>
          </a:p>
          <a:p>
            <a:pPr>
              <a:lnSpc>
                <a:spcPct val="80000"/>
              </a:lnSpc>
            </a:pPr>
            <a:endParaRPr lang="es-PE" sz="1200"/>
          </a:p>
          <a:p>
            <a:pPr>
              <a:lnSpc>
                <a:spcPct val="80000"/>
              </a:lnSpc>
            </a:pPr>
            <a:endParaRPr lang="es-PE" sz="1200"/>
          </a:p>
          <a:p>
            <a:pPr>
              <a:lnSpc>
                <a:spcPct val="80000"/>
              </a:lnSpc>
            </a:pPr>
            <a:endParaRPr lang="es-PE" sz="1200"/>
          </a:p>
          <a:p>
            <a:pPr>
              <a:lnSpc>
                <a:spcPct val="80000"/>
              </a:lnSpc>
            </a:pPr>
            <a:endParaRPr lang="es-PE" sz="1200"/>
          </a:p>
          <a:p>
            <a:pPr>
              <a:lnSpc>
                <a:spcPct val="80000"/>
              </a:lnSpc>
            </a:pPr>
            <a:endParaRPr lang="es-PE" sz="1200"/>
          </a:p>
          <a:p>
            <a:pPr>
              <a:lnSpc>
                <a:spcPct val="80000"/>
              </a:lnSpc>
            </a:pPr>
            <a:endParaRPr lang="es-PE" sz="1200"/>
          </a:p>
          <a:p>
            <a:pPr>
              <a:lnSpc>
                <a:spcPct val="80000"/>
              </a:lnSpc>
              <a:buFontTx/>
              <a:buNone/>
            </a:pPr>
            <a:endParaRPr lang="es-ES" sz="1200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07950" y="0"/>
            <a:ext cx="0" cy="6858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79388" y="0"/>
            <a:ext cx="0" cy="68580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8964613" y="0"/>
            <a:ext cx="0" cy="6858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9036050" y="0"/>
            <a:ext cx="0" cy="68580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PE"/>
          </a:p>
        </p:txBody>
      </p:sp>
      <p:pic>
        <p:nvPicPr>
          <p:cNvPr id="4103" name="Picture 7" descr="LOGO-SO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005013" cy="531813"/>
          </a:xfrm>
          <a:prstGeom prst="rect">
            <a:avLst/>
          </a:prstGeom>
          <a:noFill/>
        </p:spPr>
      </p:pic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E" sz="3600"/>
              <a:t>BONDADES DE ACEITUNA</a:t>
            </a:r>
            <a:endParaRPr lang="es-ES" sz="360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81000" y="1295400"/>
            <a:ext cx="8229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PE"/>
              <a:t>Dieta mediterránea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PE"/>
              <a:t>Cultura light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PE"/>
              <a:t>Practicidad y facilismo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PE"/>
              <a:t>Beneficios para la salud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PE"/>
          </a:p>
          <a:p>
            <a:pPr marL="342900" indent="-342900">
              <a:spcBef>
                <a:spcPct val="20000"/>
              </a:spcBef>
            </a:pPr>
            <a:endParaRPr lang="es-PE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/>
          </a:p>
        </p:txBody>
      </p:sp>
      <p:pic>
        <p:nvPicPr>
          <p:cNvPr id="4112" name="Picture 16" descr="232209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3717925"/>
            <a:ext cx="2393950" cy="2393950"/>
          </a:xfrm>
          <a:prstGeom prst="rect">
            <a:avLst/>
          </a:prstGeom>
          <a:noFill/>
        </p:spPr>
      </p:pic>
      <p:pic>
        <p:nvPicPr>
          <p:cNvPr id="4114" name="Picture 18" descr="232882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988" y="3284538"/>
            <a:ext cx="2036762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1" descr="230385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3868738"/>
            <a:ext cx="2670175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	</a:t>
            </a:r>
            <a:r>
              <a:rPr lang="es-ES" sz="2000" dirty="0" smtClean="0"/>
              <a:t>	</a:t>
            </a:r>
            <a:r>
              <a:rPr lang="es-ES" sz="2800" b="1" dirty="0" smtClean="0"/>
              <a:t>EVOLUCIÒN     EXPORTACIONES</a:t>
            </a:r>
            <a:r>
              <a:rPr lang="es-ES" dirty="0" smtClean="0"/>
              <a:t/>
            </a:r>
            <a:br>
              <a:rPr lang="es-ES" dirty="0" smtClean="0"/>
            </a:br>
            <a:endParaRPr lang="es-P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PE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5220072" y="1412776"/>
          <a:ext cx="3096345" cy="4680523"/>
        </p:xfrm>
        <a:graphic>
          <a:graphicData uri="http://schemas.openxmlformats.org/drawingml/2006/table">
            <a:tbl>
              <a:tblPr/>
              <a:tblGrid>
                <a:gridCol w="424157"/>
                <a:gridCol w="933145"/>
                <a:gridCol w="1028580"/>
                <a:gridCol w="710463"/>
              </a:tblGrid>
              <a:tr h="21100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EVOLUCION  DE LA EXPORTACION DE ACEITUNAS EN EL TIEMPO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60383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007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AÑO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 AÑO US$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 KGS AÑO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PRECIO/UNIT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11007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3,336,949.74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1,675,018.75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007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5,622,971.59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3,010,304.58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007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7,226,271.77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5,016,840.85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007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5,603,789.48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2,865,436.70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007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3,604,989.18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1,410,795.05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007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8,773,939.06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8,271,426.69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007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6,211,019.21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6,708,581.40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007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5,930,003.45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6,678,063.40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007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7,809,442.50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8,909,665.19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007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11,345,951.01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10,044,169.88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007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15,243,531.85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12,879,876.79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007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14,794,828.49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12,238,343.03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007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18,390,577.90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12,689,641.02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007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26,570,204.65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18,812,636.65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007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22,937,890.41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16,576,627.75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007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36,817,379.35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24,086,368.14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007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27,722,686.72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19,270,308.88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007"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28,508,310.00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23,276,550.00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6 Gráfico"/>
          <p:cNvGraphicFramePr/>
          <p:nvPr/>
        </p:nvGraphicFramePr>
        <p:xfrm>
          <a:off x="251520" y="1052736"/>
          <a:ext cx="496855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7 Gráfico"/>
          <p:cNvGraphicFramePr/>
          <p:nvPr/>
        </p:nvGraphicFramePr>
        <p:xfrm>
          <a:off x="251520" y="3789040"/>
          <a:ext cx="496855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4908" y="188640"/>
            <a:ext cx="7620000" cy="1143000"/>
          </a:xfrm>
        </p:spPr>
        <p:txBody>
          <a:bodyPr/>
          <a:lstStyle/>
          <a:p>
            <a:r>
              <a:rPr lang="es-ES" dirty="0" smtClean="0"/>
              <a:t>Perú Colonial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2116" y="2780928"/>
            <a:ext cx="4042792" cy="2260848"/>
          </a:xfrm>
        </p:spPr>
        <p:txBody>
          <a:bodyPr>
            <a:noAutofit/>
          </a:bodyPr>
          <a:lstStyle/>
          <a:p>
            <a:r>
              <a:rPr lang="es-PE" sz="1800" dirty="0"/>
              <a:t>A la llegada de los conquistadores españoles en el siglo XVI, las haciendas adquirieron un rol importante, ya que </a:t>
            </a:r>
            <a:r>
              <a:rPr lang="es-PE" sz="1800" dirty="0" smtClean="0"/>
              <a:t>fueron </a:t>
            </a:r>
            <a:r>
              <a:rPr lang="es-PE" sz="1800" dirty="0"/>
              <a:t>una fuente de renta </a:t>
            </a:r>
            <a:r>
              <a:rPr lang="es-PE" sz="1800" dirty="0" smtClean="0"/>
              <a:t>(el sistema del enganche).</a:t>
            </a:r>
            <a:endParaRPr lang="es-PE" sz="1800" dirty="0"/>
          </a:p>
        </p:txBody>
      </p:sp>
      <p:pic>
        <p:nvPicPr>
          <p:cNvPr id="5122" name="Picture 2" descr="http://clio.rediris.es/actividades/mercapolis/mercapolis_archivos/Imag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908" y="2215717"/>
            <a:ext cx="4167554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29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República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903207"/>
            <a:ext cx="4079304" cy="2973122"/>
          </a:xfr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s-ES" sz="1800" dirty="0"/>
              <a:t>Durante el s. XIX </a:t>
            </a:r>
            <a:r>
              <a:rPr lang="es-ES" sz="1800" dirty="0" smtClean="0"/>
              <a:t>la </a:t>
            </a:r>
            <a:r>
              <a:rPr lang="es-ES" sz="1800" dirty="0"/>
              <a:t>mayor parte de los ingresos del Estado aun provenían de la agricultura.</a:t>
            </a:r>
          </a:p>
          <a:p>
            <a:pPr marL="285750" indent="-285750"/>
            <a:r>
              <a:rPr lang="es-PE" sz="1800" dirty="0"/>
              <a:t>La agricultura de la costa se modernizó.</a:t>
            </a:r>
            <a:endParaRPr lang="es-ES" sz="1800" dirty="0"/>
          </a:p>
          <a:p>
            <a:pPr marL="285750" indent="-285750"/>
            <a:r>
              <a:rPr lang="es-PE" sz="1800" dirty="0"/>
              <a:t>L</a:t>
            </a:r>
            <a:r>
              <a:rPr lang="es-PE" sz="1800" dirty="0" smtClean="0"/>
              <a:t>a </a:t>
            </a:r>
            <a:r>
              <a:rPr lang="es-PE" sz="1800" dirty="0"/>
              <a:t>agricultura asumió el papel dinámico en la </a:t>
            </a:r>
            <a:r>
              <a:rPr lang="es-PE" sz="1800" dirty="0" smtClean="0"/>
              <a:t>economía. </a:t>
            </a:r>
            <a:r>
              <a:rPr lang="es-PE" sz="1800" dirty="0"/>
              <a:t>De este modo los hacendados se transformaron en el grupo dominante hasta 1919.</a:t>
            </a:r>
          </a:p>
        </p:txBody>
      </p:sp>
      <p:pic>
        <p:nvPicPr>
          <p:cNvPr id="1026" name="Picture 2" descr="http://4.bp.blogspot.com/_sf5CPr7W2TE/SQJzGEULtPI/AAAAAAAAAYw/b3FiJblwJU4/s400/Sin+t%C3%ADtulo-Escaneado-22+REDUCI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956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55603" y="332657"/>
            <a:ext cx="7287925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46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dirty="0"/>
              <a:t>Agricultura antes de la Reforma Agraria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5603" y="1052736"/>
            <a:ext cx="8061448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La agricultura creció a una tasa anual de 3.7% entre 1945 y 1961, y representó el 23% del PBI en 1950.</a:t>
            </a:r>
          </a:p>
          <a:p>
            <a:pPr marL="285750" indent="-285750"/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Existían tres sistemas agrícolas: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100" dirty="0" smtClean="0"/>
          </a:p>
          <a:p>
            <a:r>
              <a:rPr lang="es-PE" dirty="0" smtClean="0"/>
              <a:t>1. La agricultura en la </a:t>
            </a:r>
            <a:r>
              <a:rPr lang="es-PE" dirty="0" smtClean="0"/>
              <a:t>costa estaba basada en grandes plantaciones.</a:t>
            </a:r>
            <a:endParaRPr lang="es-PE" dirty="0" smtClean="0"/>
          </a:p>
          <a:p>
            <a:r>
              <a:rPr lang="es-PE" dirty="0" smtClean="0"/>
              <a:t>2. En la sierra existían dos sistemas: las haciendas y las comunidades </a:t>
            </a:r>
            <a:r>
              <a:rPr lang="es-PE" dirty="0" smtClean="0"/>
              <a:t>campesinas, las cuales habían mantenido una seri</a:t>
            </a:r>
            <a:r>
              <a:rPr lang="es-PE" dirty="0" smtClean="0"/>
              <a:t>e de conflictos a lo largo de la historia.</a:t>
            </a:r>
            <a:endParaRPr lang="es-PE" dirty="0"/>
          </a:p>
        </p:txBody>
      </p:sp>
      <p:pic>
        <p:nvPicPr>
          <p:cNvPr id="1028" name="Picture 4" descr="C:\Users\jsalinas\Desktop\imagen-agriculto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05064"/>
            <a:ext cx="4156941" cy="2494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94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332656"/>
            <a:ext cx="655590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PE"/>
            </a:defPPr>
            <a:lvl1pPr>
              <a:spcBef>
                <a:spcPct val="0"/>
              </a:spcBef>
              <a:buNone/>
              <a:defRPr sz="3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Agricultura en la Costa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46076" y="1235193"/>
            <a:ext cx="7826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Caracterizada por ser agricultura a gran escala.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Orientada hacia la demanda externa.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Fuerte presencia de capital extranjero.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Productos predominantes: algodón, azúcar y el arroz.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Agricultura moderna, de alta productividad, con tecnología avanzada.</a:t>
            </a:r>
          </a:p>
        </p:txBody>
      </p:sp>
      <p:pic>
        <p:nvPicPr>
          <p:cNvPr id="2050" name="Picture 2" descr="C:\Users\jsalinas\Desktop\agricultura industr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4617516" cy="3462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02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332656"/>
            <a:ext cx="655590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PE"/>
            </a:defPPr>
            <a:lvl1pPr>
              <a:spcBef>
                <a:spcPct val="0"/>
              </a:spcBef>
              <a:buNone/>
              <a:defRPr sz="3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/>
              <a:t>Agricultura en la Sierra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46076" y="980728"/>
            <a:ext cx="75423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Tan solo el 21% de las tierras tenía sistemas de irrigación.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Representaba el 42% de la producción agrícola total del país.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En el pasado, autoridades de las comunidades distribuían las tierras: unas para ser trabajadas colectivamente y otras individualmente.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La situación fue alterada con la aparición de las haciendas.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Se generaban conflictos entre hacendados y comuneros, sin embargo llegaron a coexistir.</a:t>
            </a:r>
          </a:p>
        </p:txBody>
      </p:sp>
      <p:pic>
        <p:nvPicPr>
          <p:cNvPr id="2052" name="Picture 4" descr="http://cdn.larepublica.pe/sites/default/files/imagecache/img_noticia_640x384/imagen/2012/01/31/imagen-1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5278660" cy="3167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603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87624" y="332656"/>
            <a:ext cx="6555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Reforma Agraria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46076" y="980728"/>
            <a:ext cx="73263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Se promulgó la Ley de Reforma Agraria en 1969, bajo el gobierno militar de Velasco Alvarado (1968-1975).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Los grandes y medianos latifundios serían expropiados y transformados en cooperativas. La tierra era de quien la trabajaba.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u="sng" dirty="0" smtClean="0"/>
              <a:t>En la costa</a:t>
            </a:r>
            <a:r>
              <a:rPr lang="es-PE" dirty="0" smtClean="0"/>
              <a:t>: se expropiaron todos los latifundios que excedían las 150 hectáreas (si era tierra irrigada) y 300 hectáreas  (no irrigada).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u="sng" dirty="0" smtClean="0"/>
              <a:t>En la sierra</a:t>
            </a:r>
            <a:r>
              <a:rPr lang="es-PE" dirty="0" smtClean="0"/>
              <a:t>: se expropiaron todos los latifundios que excedían entre 35 y 65 hectáreas (tierra cultivada), dependiendo de la ubicación.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</p:txBody>
      </p:sp>
      <p:pic>
        <p:nvPicPr>
          <p:cNvPr id="5" name="Picture 2" descr="http://1.bp.blogspot.com/-_p6fbUou58c/TsPmgsIpm3I/AAAAAAAAA70/barSk8Bk81Q/s1600/ref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3679174" cy="2939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4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62674" y="332656"/>
            <a:ext cx="6555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Consecuencias de la Reforma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46076" y="1124744"/>
            <a:ext cx="7326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Durante 1970 y 1976, la agricultura creció a un tasa anual promedio de 1.8%.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En 1977, la agricultura no creció, y en 1978 disminuyó en 3%.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Desigualdades regionales se acentuaron: producción agrícola destinada al consumo urbano mantuvo dinamismo previo a la reforma, cuando el destinado al consumo rural decreció.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Las exportaciones cayeron 1.3% anual en el periodo 1970-1976.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 smtClean="0"/>
          </a:p>
        </p:txBody>
      </p:sp>
      <p:pic>
        <p:nvPicPr>
          <p:cNvPr id="7" name="Picture 3" descr="C:\Users\jsalinas\Desktop\Ag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606" y="3356992"/>
            <a:ext cx="4757940" cy="3105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94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732</TotalTime>
  <Words>1204</Words>
  <Application>Microsoft Office PowerPoint</Application>
  <PresentationFormat>Presentación en pantalla (4:3)</PresentationFormat>
  <Paragraphs>332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Adyacencia</vt:lpstr>
      <vt:lpstr>       Agricultura en el Perú: un caso de éxito</vt:lpstr>
      <vt:lpstr>Agricultura incaica</vt:lpstr>
      <vt:lpstr>Perú Colonial</vt:lpstr>
      <vt:lpstr>La República</vt:lpstr>
      <vt:lpstr>Diapositiva 5</vt:lpstr>
      <vt:lpstr>Diapositiva 6</vt:lpstr>
      <vt:lpstr>Diapositiva 7</vt:lpstr>
      <vt:lpstr>Diapositiva 8</vt:lpstr>
      <vt:lpstr>Diapositiva 9</vt:lpstr>
      <vt:lpstr>Diapositiva 10</vt:lpstr>
      <vt:lpstr>Exportaciones</vt:lpstr>
      <vt:lpstr>Exportaciones</vt:lpstr>
      <vt:lpstr>Exportaciones agrícolas vs. pesqueras</vt:lpstr>
      <vt:lpstr>Exportaciones agrícolas vs. textiles</vt:lpstr>
      <vt:lpstr>Impacto social de la agroindustria moderna</vt:lpstr>
      <vt:lpstr>Diapositiva 16</vt:lpstr>
      <vt:lpstr>Diapositiva 17</vt:lpstr>
      <vt:lpstr>EL OLIVO EN EL PERU</vt:lpstr>
      <vt:lpstr>ANTECEDENTES</vt:lpstr>
      <vt:lpstr>ANTECEDENTES</vt:lpstr>
      <vt:lpstr>ANTECEDENTES</vt:lpstr>
      <vt:lpstr>ANTECEDENTES</vt:lpstr>
      <vt:lpstr>PRODUCCION</vt:lpstr>
      <vt:lpstr>PRODUCCION</vt:lpstr>
      <vt:lpstr>BONDADES DE ACEITUNA</vt:lpstr>
      <vt:lpstr>  EVOLUCIÒN     EXPORTACIONES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Salinas</dc:creator>
  <cp:lastModifiedBy>jcnoriega</cp:lastModifiedBy>
  <cp:revision>104</cp:revision>
  <dcterms:created xsi:type="dcterms:W3CDTF">2013-12-06T20:05:59Z</dcterms:created>
  <dcterms:modified xsi:type="dcterms:W3CDTF">2013-12-11T20:13:34Z</dcterms:modified>
</cp:coreProperties>
</file>